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295" r:id="rId3"/>
    <p:sldId id="311" r:id="rId4"/>
    <p:sldId id="333" r:id="rId5"/>
    <p:sldId id="296" r:id="rId6"/>
    <p:sldId id="322" r:id="rId7"/>
    <p:sldId id="298" r:id="rId8"/>
    <p:sldId id="303" r:id="rId9"/>
    <p:sldId id="300" r:id="rId10"/>
    <p:sldId id="301" r:id="rId11"/>
    <p:sldId id="302" r:id="rId12"/>
    <p:sldId id="335" r:id="rId13"/>
    <p:sldId id="274" r:id="rId14"/>
    <p:sldId id="277" r:id="rId15"/>
    <p:sldId id="320" r:id="rId16"/>
    <p:sldId id="278" r:id="rId17"/>
    <p:sldId id="337" r:id="rId18"/>
    <p:sldId id="279" r:id="rId19"/>
    <p:sldId id="321" r:id="rId20"/>
    <p:sldId id="280" r:id="rId21"/>
    <p:sldId id="260" r:id="rId22"/>
    <p:sldId id="318" r:id="rId23"/>
    <p:sldId id="261" r:id="rId24"/>
    <p:sldId id="291" r:id="rId25"/>
    <p:sldId id="283" r:id="rId26"/>
    <p:sldId id="292" r:id="rId27"/>
    <p:sldId id="308" r:id="rId28"/>
    <p:sldId id="309" r:id="rId29"/>
    <p:sldId id="286" r:id="rId30"/>
    <p:sldId id="327" r:id="rId31"/>
    <p:sldId id="266" r:id="rId32"/>
    <p:sldId id="319" r:id="rId33"/>
    <p:sldId id="281" r:id="rId34"/>
    <p:sldId id="282" r:id="rId35"/>
    <p:sldId id="284" r:id="rId36"/>
    <p:sldId id="329" r:id="rId37"/>
    <p:sldId id="293" r:id="rId38"/>
    <p:sldId id="288" r:id="rId39"/>
    <p:sldId id="332" r:id="rId40"/>
    <p:sldId id="331" r:id="rId41"/>
    <p:sldId id="290" r:id="rId42"/>
    <p:sldId id="313" r:id="rId43"/>
    <p:sldId id="314" r:id="rId44"/>
    <p:sldId id="315" r:id="rId45"/>
    <p:sldId id="316" r:id="rId46"/>
    <p:sldId id="317" r:id="rId47"/>
    <p:sldId id="323" r:id="rId48"/>
    <p:sldId id="324" r:id="rId49"/>
    <p:sldId id="325" r:id="rId50"/>
    <p:sldId id="326" r:id="rId51"/>
    <p:sldId id="310" r:id="rId52"/>
    <p:sldId id="268" r:id="rId53"/>
    <p:sldId id="263" r:id="rId54"/>
    <p:sldId id="264" r:id="rId55"/>
    <p:sldId id="269" r:id="rId56"/>
    <p:sldId id="265" r:id="rId57"/>
    <p:sldId id="312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2751" autoAdjust="0"/>
  </p:normalViewPr>
  <p:slideViewPr>
    <p:cSldViewPr snapToGrid="0">
      <p:cViewPr varScale="1">
        <p:scale>
          <a:sx n="102" d="100"/>
          <a:sy n="102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4A5AAB-B987-21F6-8105-DF3639D633E4}"/>
              </a:ext>
            </a:extLst>
          </p:cNvPr>
          <p:cNvSpPr/>
          <p:nvPr/>
        </p:nvSpPr>
        <p:spPr>
          <a:xfrm>
            <a:off x="6517804" y="3713017"/>
            <a:ext cx="4510414" cy="117763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9EC2A00-A2AD-9B17-C994-3B8917A2A123}"/>
              </a:ext>
            </a:extLst>
          </p:cNvPr>
          <p:cNvSpPr/>
          <p:nvPr/>
        </p:nvSpPr>
        <p:spPr>
          <a:xfrm>
            <a:off x="7162800" y="3809999"/>
            <a:ext cx="1496291" cy="526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 err="1"/>
              <a:t>heat</a:t>
            </a:r>
            <a:r>
              <a:rPr lang="de-DE" dirty="0"/>
              <a:t> pump</a:t>
            </a:r>
          </a:p>
        </p:txBody>
      </p:sp>
      <p:pic>
        <p:nvPicPr>
          <p:cNvPr id="15" name="Grafik 14" descr="Start mit einfarbiger Füllung">
            <a:extLst>
              <a:ext uri="{FF2B5EF4-FFF2-40B4-BE49-F238E27FC236}">
                <a16:creationId xmlns:a16="http://schemas.microsoft.com/office/drawing/2014/main" id="{B647374B-C5C4-33DF-7400-86DEBE33D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09" y="2417618"/>
            <a:ext cx="1717964" cy="171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959" cy="1325563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05690"/>
              </p:ext>
            </p:extLst>
          </p:nvPr>
        </p:nvGraphicFramePr>
        <p:xfrm>
          <a:off x="838200" y="1690687"/>
          <a:ext cx="10227906" cy="4906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7496">
                  <a:extLst>
                    <a:ext uri="{9D8B030D-6E8A-4147-A177-3AD203B41FA5}">
                      <a16:colId xmlns:a16="http://schemas.microsoft.com/office/drawing/2014/main" val="3874835732"/>
                    </a:ext>
                  </a:extLst>
                </a:gridCol>
                <a:gridCol w="3621626">
                  <a:extLst>
                    <a:ext uri="{9D8B030D-6E8A-4147-A177-3AD203B41FA5}">
                      <a16:colId xmlns:a16="http://schemas.microsoft.com/office/drawing/2014/main" val="723850800"/>
                    </a:ext>
                  </a:extLst>
                </a:gridCol>
                <a:gridCol w="4458784">
                  <a:extLst>
                    <a:ext uri="{9D8B030D-6E8A-4147-A177-3AD203B41FA5}">
                      <a16:colId xmlns:a16="http://schemas.microsoft.com/office/drawing/2014/main" val="3361385650"/>
                    </a:ext>
                  </a:extLst>
                </a:gridCol>
              </a:tblGrid>
              <a:tr h="2870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Feature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8227186"/>
                  </a:ext>
                </a:extLst>
              </a:tr>
              <a:tr h="6995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source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air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ground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4214484"/>
                  </a:ext>
                </a:extLst>
              </a:tr>
              <a:tr h="28073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absorption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absorbs low-grade heat from the outside air using an evaporator coil filled with refrigerant, which evaporates at low temperatures. A compressor then increases the pressure and temperature of the vaporized refrigerant before it releases heat indoors via a condenser.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extracts heat from the ground using a closed-loop system of pipes buried horizontally or vertically, circulating a water-antifreeze mixture. This fluid absorbs thermal energy from the earth, which remains at a relatively constant temperature year-round, and transfers it to the heat pump's refrigerant via a heat exchanger. The refrigerant is then compressed to raise its temperature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8241654"/>
                  </a:ext>
                </a:extLst>
              </a:tr>
              <a:tr h="2331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cost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not that 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6067240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temperature stability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varies with weather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relatively stable around the year</a:t>
                      </a:r>
                      <a:endParaRPr lang="en-US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8456479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efficiency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lower in cold climates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generally higher, especially in winter</a:t>
                      </a:r>
                      <a:endParaRPr lang="en-US" sz="1200" b="0" i="0" u="none" strike="noStrike" dirty="0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23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main parameters that influence the COP of heat pumps?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20" y="1872278"/>
            <a:ext cx="10515600" cy="4351338"/>
          </a:xfrm>
        </p:spPr>
        <p:txBody>
          <a:bodyPr>
            <a:normAutofit/>
          </a:bodyPr>
          <a:lstStyle/>
          <a:p>
            <a:r>
              <a:rPr lang="en-ZA" dirty="0"/>
              <a:t>Source &amp; sink temperatures (higher source/lower sink = better COP)</a:t>
            </a:r>
          </a:p>
          <a:p>
            <a:r>
              <a:rPr lang="en-ZA" dirty="0"/>
              <a:t>System design: compressor, refrigerant, heat exchangers, piping, controls</a:t>
            </a:r>
          </a:p>
          <a:p>
            <a:r>
              <a:rPr lang="en-ZA" dirty="0"/>
              <a:t>Cycle time: longer cycles = higher COP but lower specific power</a:t>
            </a:r>
          </a:p>
          <a:p>
            <a:pPr marL="0" indent="0" algn="ctr">
              <a:buNone/>
            </a:pPr>
            <a:r>
              <a:rPr lang="en-ZA" b="1" dirty="0"/>
              <a:t>ASHP vs. GSHP:</a:t>
            </a:r>
            <a:endParaRPr lang="en-ZA" dirty="0"/>
          </a:p>
          <a:p>
            <a:r>
              <a:rPr lang="en-ZA" dirty="0"/>
              <a:t>GSHP: Stable ground temps → longer cycles, higher COP (~6)</a:t>
            </a:r>
          </a:p>
          <a:p>
            <a:r>
              <a:rPr lang="en-ZA" dirty="0"/>
              <a:t>ASHP: Variable air temps → shorter cycles, lower COP (~4)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8" name="Grafik 7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EE31A68A-5BB0-0790-F9AC-030F63836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9" t="5026" r="9435"/>
          <a:stretch/>
        </p:blipFill>
        <p:spPr>
          <a:xfrm>
            <a:off x="5604176" y="979716"/>
            <a:ext cx="5862358" cy="48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setback difference 1977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Introduction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Germany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C411C1-A92F-E936-8050-C49434D32397}"/>
              </a:ext>
            </a:extLst>
          </p:cNvPr>
          <p:cNvSpPr>
            <a:spLocks noChangeAspect="1"/>
          </p:cNvSpPr>
          <p:nvPr/>
        </p:nvSpPr>
        <p:spPr>
          <a:xfrm>
            <a:off x="7133968" y="15163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3F69F-614E-29B4-37BC-67E1D7AC47B1}"/>
              </a:ext>
            </a:extLst>
          </p:cNvPr>
          <p:cNvSpPr>
            <a:spLocks noChangeAspect="1"/>
          </p:cNvSpPr>
          <p:nvPr/>
        </p:nvSpPr>
        <p:spPr>
          <a:xfrm>
            <a:off x="8254079" y="2435999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331F8-CDCD-AD29-BD73-F93CEEB0C79B}"/>
              </a:ext>
            </a:extLst>
          </p:cNvPr>
          <p:cNvSpPr>
            <a:spLocks noChangeAspect="1"/>
          </p:cNvSpPr>
          <p:nvPr/>
        </p:nvSpPr>
        <p:spPr>
          <a:xfrm>
            <a:off x="8864885" y="371197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752875-6391-EF10-10F6-FA0DC3C8FCF0}"/>
              </a:ext>
            </a:extLst>
          </p:cNvPr>
          <p:cNvSpPr>
            <a:spLocks noChangeAspect="1"/>
          </p:cNvSpPr>
          <p:nvPr/>
        </p:nvSpPr>
        <p:spPr>
          <a:xfrm>
            <a:off x="7525857" y="397401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Klemmbrett abgehakt mit einfarbiger Füllung">
            <a:extLst>
              <a:ext uri="{FF2B5EF4-FFF2-40B4-BE49-F238E27FC236}">
                <a16:creationId xmlns:a16="http://schemas.microsoft.com/office/drawing/2014/main" id="{BEE28275-D711-9A8B-B0F6-62714DBD60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378" y="4035005"/>
            <a:ext cx="886017" cy="886017"/>
          </a:xfrm>
          <a:prstGeom prst="rect">
            <a:avLst/>
          </a:prstGeom>
        </p:spPr>
      </p:pic>
      <p:pic>
        <p:nvPicPr>
          <p:cNvPr id="9" name="Grafik 8" descr="Wintermütze mit einfarbiger Füllung">
            <a:extLst>
              <a:ext uri="{FF2B5EF4-FFF2-40B4-BE49-F238E27FC236}">
                <a16:creationId xmlns:a16="http://schemas.microsoft.com/office/drawing/2014/main" id="{83700548-118E-DA5F-479F-B8A930FA6A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4334" y="3711974"/>
            <a:ext cx="889101" cy="889101"/>
          </a:xfrm>
          <a:prstGeom prst="rect">
            <a:avLst/>
          </a:prstGeom>
        </p:spPr>
      </p:pic>
      <p:pic>
        <p:nvPicPr>
          <p:cNvPr id="10" name="Grafik 9" descr="Stadt mit einfarbiger Füllung">
            <a:extLst>
              <a:ext uri="{FF2B5EF4-FFF2-40B4-BE49-F238E27FC236}">
                <a16:creationId xmlns:a16="http://schemas.microsoft.com/office/drawing/2014/main" id="{4728B397-961A-AF12-542C-BED95D0FB8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8600" y="2524315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4EBD1EDF-1C6B-6B9F-9B68-C022D87E9E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2867" y="1642171"/>
            <a:ext cx="776990" cy="7769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24D97E1-85AD-8363-8661-BB8256CF272E}"/>
              </a:ext>
            </a:extLst>
          </p:cNvPr>
          <p:cNvSpPr>
            <a:spLocks noChangeAspect="1"/>
          </p:cNvSpPr>
          <p:nvPr/>
        </p:nvSpPr>
        <p:spPr>
          <a:xfrm>
            <a:off x="8366384" y="1160024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8D5510-A6D8-8822-8860-6055A49143D2}"/>
              </a:ext>
            </a:extLst>
          </p:cNvPr>
          <p:cNvSpPr>
            <a:spLocks noChangeAspect="1"/>
          </p:cNvSpPr>
          <p:nvPr/>
        </p:nvSpPr>
        <p:spPr>
          <a:xfrm>
            <a:off x="6956122" y="28275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D01DFF-4D3A-B287-6802-1FF001F9E1C0}"/>
              </a:ext>
            </a:extLst>
          </p:cNvPr>
          <p:cNvSpPr>
            <a:spLocks noChangeAspect="1"/>
          </p:cNvSpPr>
          <p:nvPr/>
        </p:nvSpPr>
        <p:spPr>
          <a:xfrm>
            <a:off x="8476395" y="4982013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For the 2016 building we can save 1128.8 kWh from utlizing a night setback</a:t>
            </a:r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can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700" dirty="0"/>
              <a:t>Which building type did we </a:t>
            </a:r>
            <a:r>
              <a:rPr lang="de-DE" sz="1700" b="1" u="sng" dirty="0"/>
              <a:t>not</a:t>
            </a:r>
            <a:r>
              <a:rPr lang="de-DE" sz="1700" dirty="0"/>
              <a:t> simulate?	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1948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1977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2030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2016</a:t>
            </a:r>
          </a:p>
          <a:p>
            <a:pPr marL="914400" lvl="1" indent="-457200">
              <a:buFont typeface="+mj-lt"/>
              <a:buAutoNum type="arabicPeriod"/>
            </a:pPr>
            <a:endParaRPr lang="de-DE" sz="2000" dirty="0"/>
          </a:p>
          <a:p>
            <a:pPr marL="342900" indent="-342900">
              <a:buFont typeface="+mj-lt"/>
              <a:buAutoNum type="arabicPeriod"/>
            </a:pPr>
            <a:r>
              <a:rPr lang="en-US" sz="1700" dirty="0"/>
              <a:t>What does a higher Coefficient of Performance (COP) indicate in a heat pump?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consumes more electricity for the same heat 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provides less heating energy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is more efficient, delivering more heat per unit of 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system has shorter cycle times for </a:t>
            </a:r>
            <a:r>
              <a:rPr lang="en-US" sz="1300"/>
              <a:t>faster heating</a:t>
            </a:r>
            <a:endParaRPr lang="en-US" sz="1300" dirty="0"/>
          </a:p>
          <a:p>
            <a:pPr marL="800100" lvl="1" indent="-342900">
              <a:buFont typeface="+mj-lt"/>
              <a:buAutoNum type="arabicPeriod"/>
            </a:pPr>
            <a:endParaRPr lang="en-US" sz="1300" dirty="0"/>
          </a:p>
          <a:p>
            <a:pPr marL="3657600" lvl="8" indent="0">
              <a:buNone/>
            </a:pPr>
            <a:endParaRPr lang="en-US" dirty="0"/>
          </a:p>
          <a:p>
            <a:pPr marL="457200" lvl="1" indent="0">
              <a:buNone/>
            </a:pPr>
            <a:endParaRPr lang="de-DE" dirty="0"/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2726</Words>
  <Application>Microsoft Macintosh PowerPoint</Application>
  <PresentationFormat>Breitbild</PresentationFormat>
  <Paragraphs>364</Paragraphs>
  <Slides>57</Slides>
  <Notes>18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Introduction – overview building stock Germany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Introduction –  heat pump</vt:lpstr>
      <vt:lpstr>How does a heat pump work - principle</vt:lpstr>
      <vt:lpstr>How do different heat pumps work? ASHP vs. GSHP</vt:lpstr>
      <vt:lpstr>Coefficient of Performance (COP)</vt:lpstr>
      <vt:lpstr>What are the main parameters that influence the COP of heat pumps?</vt:lpstr>
      <vt:lpstr>our model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difference 1977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52</cp:revision>
  <dcterms:created xsi:type="dcterms:W3CDTF">2025-06-07T09:35:23Z</dcterms:created>
  <dcterms:modified xsi:type="dcterms:W3CDTF">2025-07-01T14:22:11Z</dcterms:modified>
</cp:coreProperties>
</file>